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DM Sans Semi Bold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#" TargetMode="External"/><Relationship Id="rId5" Type="http://schemas.openxmlformats.org/officeDocument/2006/relationships/hyperlink" Target="#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image" Target="../media/image-10-3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image" Target="../media/image-11-7.png"/><Relationship Id="rId8" Type="http://schemas.openxmlformats.org/officeDocument/2006/relationships/image" Target="../media/image-11-8.svg"/><Relationship Id="rId9" Type="http://schemas.openxmlformats.org/officeDocument/2006/relationships/image" Target="../media/image-11-9.png"/><Relationship Id="rId10" Type="http://schemas.openxmlformats.org/officeDocument/2006/relationships/image" Target="../media/image-11-10.sv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sv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svg"/><Relationship Id="rId15" Type="http://schemas.openxmlformats.org/officeDocument/2006/relationships/slideLayout" Target="../slideLayouts/slideLayout12.xml"/><Relationship Id="rId1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svg"/><Relationship Id="rId16" Type="http://schemas.openxmlformats.org/officeDocument/2006/relationships/slideLayout" Target="../slideLayouts/slideLayout5.xml"/><Relationship Id="rId1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slideLayout" Target="../slideLayouts/slideLayout8.xml"/><Relationship Id="rId1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Narrify: Knowledge-to-Podcast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Transforming organisational knowledge into interactive audio experiences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804" y="1311473"/>
            <a:ext cx="7111722" cy="1287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Reimagine Learning.</a:t>
            </a:r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Reinvent Knowledge Sharing.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0804" y="2907387"/>
            <a:ext cx="7702391" cy="257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100"/>
              </a:lnSpc>
              <a:buNone/>
            </a:pPr>
            <a:r>
              <a:rPr lang="en-US" sz="81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Let's Transform Together</a:t>
            </a:r>
            <a:endParaRPr lang="en-US" sz="8100" dirty="0"/>
          </a:p>
        </p:txBody>
      </p:sp>
      <p:sp>
        <p:nvSpPr>
          <p:cNvPr id="5" name="Text 2"/>
          <p:cNvSpPr/>
          <p:nvPr/>
        </p:nvSpPr>
        <p:spPr>
          <a:xfrm>
            <a:off x="720804" y="5790605"/>
            <a:ext cx="77023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Experience the future of organisational knowledge</a:t>
            </a:r>
            <a:endParaRPr lang="en-US" sz="160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04" y="6351746"/>
            <a:ext cx="1575673" cy="566261"/>
          </a:xfrm>
          <a:prstGeom prst="rect">
            <a:avLst/>
          </a:prstGeom>
        </p:spPr>
      </p:pic>
      <p:pic>
        <p:nvPicPr>
          <p:cNvPr id="7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347" y="6351746"/>
            <a:ext cx="1966793" cy="5662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862" y="480774"/>
            <a:ext cx="6246852" cy="546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Meet the Team Behind Narrify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1862" y="1376720"/>
            <a:ext cx="1340667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diverse team of experts is dedicated to revolutionizing knowledge sharing.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1862" y="2027992"/>
            <a:ext cx="2622709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Core Team</a:t>
            </a:r>
            <a:endParaRPr lang="en-US" sz="2050" dirty="0"/>
          </a:p>
        </p:txBody>
      </p:sp>
      <p:sp>
        <p:nvSpPr>
          <p:cNvPr id="5" name="Shape 3"/>
          <p:cNvSpPr/>
          <p:nvPr/>
        </p:nvSpPr>
        <p:spPr>
          <a:xfrm>
            <a:off x="611862" y="2552462"/>
            <a:ext cx="6490097" cy="1123117"/>
          </a:xfrm>
          <a:prstGeom prst="roundRect">
            <a:avLst>
              <a:gd name="adj" fmla="val 14011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634722" y="2575322"/>
            <a:ext cx="699373" cy="1077397"/>
          </a:xfrm>
          <a:prstGeom prst="roundRect">
            <a:avLst>
              <a:gd name="adj" fmla="val 18578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9511" y="2982873"/>
            <a:ext cx="262176" cy="26217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508879" y="2750106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Priya Pathak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508879" y="3198138"/>
            <a:ext cx="539543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Lead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1862" y="3850362"/>
            <a:ext cx="6490097" cy="1123117"/>
          </a:xfrm>
          <a:prstGeom prst="roundRect">
            <a:avLst>
              <a:gd name="adj" fmla="val 14011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634722" y="3873222"/>
            <a:ext cx="699373" cy="1077397"/>
          </a:xfrm>
          <a:prstGeom prst="roundRect">
            <a:avLst>
              <a:gd name="adj" fmla="val 18578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511" y="4280773"/>
            <a:ext cx="262176" cy="26217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508879" y="4048006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Lavi Kumar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1508879" y="4496038"/>
            <a:ext cx="539543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Member 1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611862" y="5148263"/>
            <a:ext cx="6490097" cy="1123117"/>
          </a:xfrm>
          <a:prstGeom prst="roundRect">
            <a:avLst>
              <a:gd name="adj" fmla="val 14011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sp>
        <p:nvSpPr>
          <p:cNvPr id="16" name="Shape 12"/>
          <p:cNvSpPr/>
          <p:nvPr/>
        </p:nvSpPr>
        <p:spPr>
          <a:xfrm>
            <a:off x="634722" y="5171123"/>
            <a:ext cx="699373" cy="1077397"/>
          </a:xfrm>
          <a:prstGeom prst="roundRect">
            <a:avLst>
              <a:gd name="adj" fmla="val 18578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511" y="5578673"/>
            <a:ext cx="262176" cy="26217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508879" y="5345906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Shyam Shukla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1508879" y="5793938"/>
            <a:ext cx="539543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Member 2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611862" y="6446163"/>
            <a:ext cx="6490097" cy="1123117"/>
          </a:xfrm>
          <a:prstGeom prst="roundRect">
            <a:avLst>
              <a:gd name="adj" fmla="val 14011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sp>
        <p:nvSpPr>
          <p:cNvPr id="21" name="Shape 16"/>
          <p:cNvSpPr/>
          <p:nvPr/>
        </p:nvSpPr>
        <p:spPr>
          <a:xfrm>
            <a:off x="634722" y="6469023"/>
            <a:ext cx="699373" cy="1077397"/>
          </a:xfrm>
          <a:prstGeom prst="roundRect">
            <a:avLst>
              <a:gd name="adj" fmla="val 18578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511" y="6876574"/>
            <a:ext cx="262176" cy="262176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508879" y="6643807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Paripakwa Kakaria</a:t>
            </a:r>
            <a:endParaRPr lang="en-US" sz="1700" dirty="0"/>
          </a:p>
        </p:txBody>
      </p:sp>
      <p:sp>
        <p:nvSpPr>
          <p:cNvPr id="24" name="Text 18"/>
          <p:cNvSpPr/>
          <p:nvPr/>
        </p:nvSpPr>
        <p:spPr>
          <a:xfrm>
            <a:off x="1508879" y="7091839"/>
            <a:ext cx="539543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Member 3</a:t>
            </a:r>
            <a:endParaRPr lang="en-US" sz="1350" dirty="0"/>
          </a:p>
        </p:txBody>
      </p:sp>
      <p:sp>
        <p:nvSpPr>
          <p:cNvPr id="25" name="Text 19"/>
          <p:cNvSpPr/>
          <p:nvPr/>
        </p:nvSpPr>
        <p:spPr>
          <a:xfrm>
            <a:off x="7536061" y="2027992"/>
            <a:ext cx="2622709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Coaches</a:t>
            </a:r>
            <a:endParaRPr lang="en-US" sz="2050" dirty="0"/>
          </a:p>
        </p:txBody>
      </p:sp>
      <p:sp>
        <p:nvSpPr>
          <p:cNvPr id="26" name="Shape 20"/>
          <p:cNvSpPr/>
          <p:nvPr/>
        </p:nvSpPr>
        <p:spPr>
          <a:xfrm>
            <a:off x="7536061" y="2552462"/>
            <a:ext cx="6490097" cy="1123117"/>
          </a:xfrm>
          <a:prstGeom prst="roundRect">
            <a:avLst>
              <a:gd name="adj" fmla="val 14011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sp>
        <p:nvSpPr>
          <p:cNvPr id="27" name="Shape 21"/>
          <p:cNvSpPr/>
          <p:nvPr/>
        </p:nvSpPr>
        <p:spPr>
          <a:xfrm>
            <a:off x="7558921" y="2575322"/>
            <a:ext cx="699373" cy="1077397"/>
          </a:xfrm>
          <a:prstGeom prst="roundRect">
            <a:avLst>
              <a:gd name="adj" fmla="val 18578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73710" y="2982873"/>
            <a:ext cx="262176" cy="262176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8433078" y="2750106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Parag Lnu</a:t>
            </a:r>
            <a:endParaRPr lang="en-US" sz="1700" dirty="0"/>
          </a:p>
        </p:txBody>
      </p:sp>
      <p:sp>
        <p:nvSpPr>
          <p:cNvPr id="30" name="Text 23"/>
          <p:cNvSpPr/>
          <p:nvPr/>
        </p:nvSpPr>
        <p:spPr>
          <a:xfrm>
            <a:off x="8433078" y="3198138"/>
            <a:ext cx="539543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Coach</a:t>
            </a:r>
            <a:endParaRPr lang="en-US" sz="1350" dirty="0"/>
          </a:p>
        </p:txBody>
      </p:sp>
      <p:sp>
        <p:nvSpPr>
          <p:cNvPr id="31" name="Shape 24"/>
          <p:cNvSpPr/>
          <p:nvPr/>
        </p:nvSpPr>
        <p:spPr>
          <a:xfrm>
            <a:off x="7536061" y="3850362"/>
            <a:ext cx="6490097" cy="1123117"/>
          </a:xfrm>
          <a:prstGeom prst="roundRect">
            <a:avLst>
              <a:gd name="adj" fmla="val 14011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sp>
        <p:nvSpPr>
          <p:cNvPr id="32" name="Shape 25"/>
          <p:cNvSpPr/>
          <p:nvPr/>
        </p:nvSpPr>
        <p:spPr>
          <a:xfrm>
            <a:off x="7558921" y="3873222"/>
            <a:ext cx="699373" cy="1077397"/>
          </a:xfrm>
          <a:prstGeom prst="roundRect">
            <a:avLst>
              <a:gd name="adj" fmla="val 18578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3710" y="4280773"/>
            <a:ext cx="262176" cy="262176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8433078" y="4048006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Sagar Shrivastava</a:t>
            </a:r>
            <a:endParaRPr lang="en-US" sz="1700" dirty="0"/>
          </a:p>
        </p:txBody>
      </p:sp>
      <p:sp>
        <p:nvSpPr>
          <p:cNvPr id="35" name="Text 27"/>
          <p:cNvSpPr/>
          <p:nvPr/>
        </p:nvSpPr>
        <p:spPr>
          <a:xfrm>
            <a:off x="8433078" y="4496038"/>
            <a:ext cx="539543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 Coach</a:t>
            </a:r>
            <a:endParaRPr lang="en-US" sz="1350" dirty="0"/>
          </a:p>
        </p:txBody>
      </p:sp>
      <p:sp>
        <p:nvSpPr>
          <p:cNvPr id="36" name="Shape 28"/>
          <p:cNvSpPr/>
          <p:nvPr/>
        </p:nvSpPr>
        <p:spPr>
          <a:xfrm>
            <a:off x="7536061" y="5148263"/>
            <a:ext cx="6490097" cy="1123117"/>
          </a:xfrm>
          <a:prstGeom prst="roundRect">
            <a:avLst>
              <a:gd name="adj" fmla="val 14011"/>
            </a:avLst>
          </a:prstGeom>
          <a:solidFill>
            <a:srgbClr val="FFFFFF"/>
          </a:solidFill>
          <a:ln w="2286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sp>
        <p:nvSpPr>
          <p:cNvPr id="37" name="Shape 29"/>
          <p:cNvSpPr/>
          <p:nvPr/>
        </p:nvSpPr>
        <p:spPr>
          <a:xfrm>
            <a:off x="7558921" y="5171123"/>
            <a:ext cx="699373" cy="1077397"/>
          </a:xfrm>
          <a:prstGeom prst="roundRect">
            <a:avLst>
              <a:gd name="adj" fmla="val 18578"/>
            </a:avLst>
          </a:prstGeom>
          <a:solidFill>
            <a:srgbClr val="FFCCD1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38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3710" y="5578673"/>
            <a:ext cx="262176" cy="262176"/>
          </a:xfrm>
          <a:prstGeom prst="rect">
            <a:avLst/>
          </a:prstGeom>
        </p:spPr>
      </p:pic>
      <p:sp>
        <p:nvSpPr>
          <p:cNvPr id="39" name="Text 30"/>
          <p:cNvSpPr/>
          <p:nvPr/>
        </p:nvSpPr>
        <p:spPr>
          <a:xfrm>
            <a:off x="8433078" y="5345906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Dikshant Verma</a:t>
            </a:r>
            <a:endParaRPr lang="en-US" sz="1700" dirty="0"/>
          </a:p>
        </p:txBody>
      </p:sp>
      <p:sp>
        <p:nvSpPr>
          <p:cNvPr id="40" name="Text 31"/>
          <p:cNvSpPr/>
          <p:nvPr/>
        </p:nvSpPr>
        <p:spPr>
          <a:xfrm>
            <a:off x="8433078" y="5793938"/>
            <a:ext cx="539543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Devops Coach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971"/>
            <a:ext cx="8252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Knowledge Gap Challenge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8378"/>
            <a:ext cx="4196358" cy="2955250"/>
          </a:xfrm>
          <a:prstGeom prst="roundRect">
            <a:avLst>
              <a:gd name="adj" fmla="val 690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3452813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3639860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Trapped Information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Critical knowledge buried in static documents, inaccessible when needed most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218378"/>
            <a:ext cx="4196358" cy="2955250"/>
          </a:xfrm>
          <a:prstGeom prst="roundRect">
            <a:avLst>
              <a:gd name="adj" fmla="val 690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96" y="3452813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639860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4360069"/>
            <a:ext cx="3293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Manual Curation Burden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Hours wasted converting content, slowing down knowledge distribution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218378"/>
            <a:ext cx="4196358" cy="2955250"/>
          </a:xfrm>
          <a:prstGeom prst="roundRect">
            <a:avLst>
              <a:gd name="adj" fmla="val 6908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3452813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3639860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Engagement Crisis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485048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Employees struggle with dense written resources, limiting learning outcomes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17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Introducing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2E45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Narrify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40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transformation: documents become dynamic podcast conversations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258753"/>
            <a:ext cx="4347567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6392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Upload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688324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Any document format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5258753"/>
            <a:ext cx="4347567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68171" y="6392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Segment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368171" y="688324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Intelligent AI parsing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5258753"/>
            <a:ext cx="4347567" cy="907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6392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Experience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6883241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Listen &amp; interact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7648"/>
            <a:ext cx="8145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Business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78587" y="2829878"/>
            <a:ext cx="3613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Engagement Amplification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20296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 passive reading into active listening experiences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2874" y="3586996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350056"/>
            <a:ext cx="3697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Automated Transformation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84047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Zero manual effort in content conversion and curation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9169" y="300656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Interactive Learning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396859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interaction with AI personas drives deeper understanding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43117" y="4526161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825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Effortless Scalability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31614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unlimited documents across global organisations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9169" y="6045756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57256" y="534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Voice Innovation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83632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Next-gen learning through conversational AI voices</a:t>
            </a:r>
            <a:endParaRPr lang="en-US" sz="17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52874" y="546532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93" y="496014"/>
            <a:ext cx="502574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Seamless User Journey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19701"/>
            <a:ext cx="22860" cy="6313765"/>
          </a:xfrm>
          <a:prstGeom prst="roundRect">
            <a:avLst>
              <a:gd name="adj" fmla="val 709688"/>
            </a:avLst>
          </a:prstGeom>
          <a:solidFill>
            <a:srgbClr val="E5B2B7"/>
          </a:solidFill>
          <a:ln/>
        </p:spPr>
      </p:sp>
      <p:sp>
        <p:nvSpPr>
          <p:cNvPr id="4" name="Shape 2"/>
          <p:cNvSpPr/>
          <p:nvPr/>
        </p:nvSpPr>
        <p:spPr>
          <a:xfrm>
            <a:off x="6594634" y="1611035"/>
            <a:ext cx="540663" cy="22860"/>
          </a:xfrm>
          <a:prstGeom prst="roundRect">
            <a:avLst>
              <a:gd name="adj" fmla="val 709688"/>
            </a:avLst>
          </a:prstGeom>
          <a:solidFill>
            <a:srgbClr val="E5B2B7"/>
          </a:solidFill>
          <a:ln/>
        </p:spPr>
      </p:sp>
      <p:sp>
        <p:nvSpPr>
          <p:cNvPr id="5" name="Shape 3"/>
          <p:cNvSpPr/>
          <p:nvPr/>
        </p:nvSpPr>
        <p:spPr>
          <a:xfrm>
            <a:off x="7112437" y="1419701"/>
            <a:ext cx="405527" cy="405527"/>
          </a:xfrm>
          <a:prstGeom prst="roundRect">
            <a:avLst>
              <a:gd name="adj" fmla="val 4000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7180064" y="1453515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160877" y="1481614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Upload Content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0793" y="1871305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Drag &amp; drop documents instantly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103" y="2692360"/>
            <a:ext cx="540663" cy="22860"/>
          </a:xfrm>
          <a:prstGeom prst="roundRect">
            <a:avLst>
              <a:gd name="adj" fmla="val 709688"/>
            </a:avLst>
          </a:prstGeom>
          <a:solidFill>
            <a:srgbClr val="E5B2B7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4000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180064" y="253484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6384" y="2562939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Processing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6384" y="2952631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Intelligent parsing &amp; analysis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4634" y="3624501"/>
            <a:ext cx="540663" cy="22860"/>
          </a:xfrm>
          <a:prstGeom prst="roundRect">
            <a:avLst>
              <a:gd name="adj" fmla="val 709688"/>
            </a:avLst>
          </a:prstGeom>
          <a:solidFill>
            <a:srgbClr val="E5B2B7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437" y="3433167"/>
            <a:ext cx="405527" cy="405527"/>
          </a:xfrm>
          <a:prstGeom prst="roundRect">
            <a:avLst>
              <a:gd name="adj" fmla="val 4000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180064" y="346698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4160877" y="349508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Episode Creation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30793" y="3884771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Automatic segmentation into digestible chapters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103" y="4556641"/>
            <a:ext cx="540663" cy="22860"/>
          </a:xfrm>
          <a:prstGeom prst="roundRect">
            <a:avLst>
              <a:gd name="adj" fmla="val 709688"/>
            </a:avLst>
          </a:prstGeom>
          <a:solidFill>
            <a:srgbClr val="E5B2B7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437" y="4365308"/>
            <a:ext cx="405527" cy="405527"/>
          </a:xfrm>
          <a:prstGeom prst="roundRect">
            <a:avLst>
              <a:gd name="adj" fmla="val 4000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180064" y="439912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6384" y="442722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Agent Discussion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6384" y="4816912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Multi-agent conversation simulation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4634" y="5488781"/>
            <a:ext cx="540663" cy="22860"/>
          </a:xfrm>
          <a:prstGeom prst="roundRect">
            <a:avLst>
              <a:gd name="adj" fmla="val 709688"/>
            </a:avLst>
          </a:prstGeom>
          <a:solidFill>
            <a:srgbClr val="E5B2B7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437" y="5297448"/>
            <a:ext cx="405527" cy="405527"/>
          </a:xfrm>
          <a:prstGeom prst="roundRect">
            <a:avLst>
              <a:gd name="adj" fmla="val 4000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7180064" y="533126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4160877" y="535936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Podcast Ready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630793" y="5749052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High-quality audio generation complete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103" y="6420922"/>
            <a:ext cx="540663" cy="22860"/>
          </a:xfrm>
          <a:prstGeom prst="roundRect">
            <a:avLst>
              <a:gd name="adj" fmla="val 709688"/>
            </a:avLst>
          </a:prstGeom>
          <a:solidFill>
            <a:srgbClr val="E5B2B7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437" y="6229588"/>
            <a:ext cx="405527" cy="405527"/>
          </a:xfrm>
          <a:prstGeom prst="roundRect">
            <a:avLst>
              <a:gd name="adj" fmla="val 40006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16510" dir="2700000">
              <a:srgbClr val="e5b2b7">
                <a:alpha val="100000"/>
              </a:srgbClr>
            </a:outerShdw>
          </a:effectLst>
        </p:spPr>
      </p:sp>
      <p:sp>
        <p:nvSpPr>
          <p:cNvPr id="31" name="Text 29"/>
          <p:cNvSpPr/>
          <p:nvPr/>
        </p:nvSpPr>
        <p:spPr>
          <a:xfrm>
            <a:off x="7180064" y="626340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16384" y="6291501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Interactive Listen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16384" y="6681192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Engage with AI personas in real-time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85267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Intelligent System Architecture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21167" y="2753201"/>
            <a:ext cx="318968" cy="318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 Layer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2976563"/>
            <a:ext cx="63307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Intuitive web app • Upload interface • Rich playback controls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E5B2B7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1222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8089" y="4354949"/>
            <a:ext cx="318968" cy="318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Engine Core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processing • Document parsing • Episode segmentation • Multi-agent orchestration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E5B2B7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12225"/>
            </a:avLst>
          </a:prstGeom>
          <a:solidFill>
            <a:srgbClr val="FFCCD1"/>
          </a:solidFill>
          <a:ln w="7620">
            <a:solidFill>
              <a:srgbClr val="E5B2B7"/>
            </a:solidFill>
            <a:prstDash val="solid"/>
          </a:ln>
          <a:effectLst>
            <a:outerShdw sx="100000" sy="100000" kx="0" ky="0" algn="bl" rotWithShape="0" blurRad="0" dist="20320" dir="2700000">
              <a:srgbClr val="e5b2b7">
                <a:alpha val="100000"/>
              </a:srgbClr>
            </a:outerShdw>
          </a:effectLst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5011" y="6138148"/>
            <a:ext cx="318968" cy="3189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900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 &amp; Infrastructure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Scalable cloud storage • Secure database • Text-to-speech engine • Authentication &amp; compliance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38" y="481132"/>
            <a:ext cx="5435918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Powerful Feature Modules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2338" y="1749504"/>
            <a:ext cx="3746302" cy="1643420"/>
          </a:xfrm>
          <a:prstGeom prst="roundRect">
            <a:avLst>
              <a:gd name="adj" fmla="val 66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38" y="1726644"/>
            <a:ext cx="3746302" cy="9144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016" y="1487091"/>
            <a:ext cx="524828" cy="52482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80417" y="1618298"/>
            <a:ext cx="20990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810101" y="2186821"/>
            <a:ext cx="21870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Content Ingestion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810101" y="2635091"/>
            <a:ext cx="3350776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Multi-format document processing with intelligent extraction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612338" y="3830241"/>
            <a:ext cx="3746302" cy="1643420"/>
          </a:xfrm>
          <a:prstGeom prst="roundRect">
            <a:avLst>
              <a:gd name="adj" fmla="val 66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38" y="3807381"/>
            <a:ext cx="3746302" cy="9144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016" y="3567827"/>
            <a:ext cx="524828" cy="52482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380417" y="3699034"/>
            <a:ext cx="20990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810101" y="4267557"/>
            <a:ext cx="237517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Episode Segmentation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810101" y="4715828"/>
            <a:ext cx="3350776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AI-driven chapter creation for optimal learning flow</a:t>
            </a:r>
            <a:endParaRPr lang="en-US" sz="1350" dirty="0"/>
          </a:p>
        </p:txBody>
      </p:sp>
      <p:sp>
        <p:nvSpPr>
          <p:cNvPr id="16" name="Shape 9"/>
          <p:cNvSpPr/>
          <p:nvPr/>
        </p:nvSpPr>
        <p:spPr>
          <a:xfrm>
            <a:off x="612338" y="5910977"/>
            <a:ext cx="3746302" cy="1643420"/>
          </a:xfrm>
          <a:prstGeom prst="roundRect">
            <a:avLst>
              <a:gd name="adj" fmla="val 66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38" y="5888117"/>
            <a:ext cx="3746302" cy="9144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016" y="5648563"/>
            <a:ext cx="524828" cy="52482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2380417" y="5779770"/>
            <a:ext cx="20990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20" name="Text 11"/>
          <p:cNvSpPr/>
          <p:nvPr/>
        </p:nvSpPr>
        <p:spPr>
          <a:xfrm>
            <a:off x="810101" y="6348293"/>
            <a:ext cx="21870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Conversation Engine</a:t>
            </a:r>
            <a:endParaRPr lang="en-US" sz="1700" dirty="0"/>
          </a:p>
        </p:txBody>
      </p:sp>
      <p:sp>
        <p:nvSpPr>
          <p:cNvPr id="21" name="Text 12"/>
          <p:cNvSpPr/>
          <p:nvPr/>
        </p:nvSpPr>
        <p:spPr>
          <a:xfrm>
            <a:off x="810101" y="6796564"/>
            <a:ext cx="3350776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Multi-agent dialogue simulation with natural interactions</a:t>
            </a:r>
            <a:endParaRPr lang="en-US" sz="1350" dirty="0"/>
          </a:p>
        </p:txBody>
      </p:sp>
      <p:sp>
        <p:nvSpPr>
          <p:cNvPr id="22" name="Shape 13"/>
          <p:cNvSpPr/>
          <p:nvPr/>
        </p:nvSpPr>
        <p:spPr>
          <a:xfrm>
            <a:off x="4792980" y="1749504"/>
            <a:ext cx="3746302" cy="1643420"/>
          </a:xfrm>
          <a:prstGeom prst="roundRect">
            <a:avLst>
              <a:gd name="adj" fmla="val 66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2980" y="1726644"/>
            <a:ext cx="3746302" cy="91440"/>
          </a:xfrm>
          <a:prstGeom prst="rect">
            <a:avLst/>
          </a:prstGeom>
        </p:spPr>
      </p:pic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3658" y="1487091"/>
            <a:ext cx="524828" cy="524828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6561058" y="1618298"/>
            <a:ext cx="20990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26" name="Text 15"/>
          <p:cNvSpPr/>
          <p:nvPr/>
        </p:nvSpPr>
        <p:spPr>
          <a:xfrm>
            <a:off x="4990743" y="2186821"/>
            <a:ext cx="21870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Podcast Generation</a:t>
            </a:r>
            <a:endParaRPr lang="en-US" sz="1700" dirty="0"/>
          </a:p>
        </p:txBody>
      </p:sp>
      <p:sp>
        <p:nvSpPr>
          <p:cNvPr id="27" name="Text 16"/>
          <p:cNvSpPr/>
          <p:nvPr/>
        </p:nvSpPr>
        <p:spPr>
          <a:xfrm>
            <a:off x="4990743" y="2635091"/>
            <a:ext cx="3350776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Studio-quality audio with realistic AI voices</a:t>
            </a:r>
            <a:endParaRPr lang="en-US" sz="1350" dirty="0"/>
          </a:p>
        </p:txBody>
      </p:sp>
      <p:sp>
        <p:nvSpPr>
          <p:cNvPr id="28" name="Shape 17"/>
          <p:cNvSpPr/>
          <p:nvPr/>
        </p:nvSpPr>
        <p:spPr>
          <a:xfrm>
            <a:off x="4792980" y="3830241"/>
            <a:ext cx="3746302" cy="1643420"/>
          </a:xfrm>
          <a:prstGeom prst="roundRect">
            <a:avLst>
              <a:gd name="adj" fmla="val 66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2980" y="3807381"/>
            <a:ext cx="3746302" cy="91440"/>
          </a:xfrm>
          <a:prstGeom prst="rect">
            <a:avLst/>
          </a:prstGeom>
        </p:spPr>
      </p:pic>
      <p:pic>
        <p:nvPicPr>
          <p:cNvPr id="3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658" y="3567827"/>
            <a:ext cx="524828" cy="524828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6561058" y="3699034"/>
            <a:ext cx="20990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32" name="Text 19"/>
          <p:cNvSpPr/>
          <p:nvPr/>
        </p:nvSpPr>
        <p:spPr>
          <a:xfrm>
            <a:off x="4990743" y="4267557"/>
            <a:ext cx="2187059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Live Interactive</a:t>
            </a:r>
            <a:endParaRPr lang="en-US" sz="1700" dirty="0"/>
          </a:p>
        </p:txBody>
      </p:sp>
      <p:sp>
        <p:nvSpPr>
          <p:cNvPr id="33" name="Text 20"/>
          <p:cNvSpPr/>
          <p:nvPr/>
        </p:nvSpPr>
        <p:spPr>
          <a:xfrm>
            <a:off x="4990743" y="4715828"/>
            <a:ext cx="3350776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persona engagement during playback</a:t>
            </a:r>
            <a:endParaRPr lang="en-US" sz="1350" dirty="0"/>
          </a:p>
        </p:txBody>
      </p:sp>
      <p:sp>
        <p:nvSpPr>
          <p:cNvPr id="34" name="Shape 21"/>
          <p:cNvSpPr/>
          <p:nvPr/>
        </p:nvSpPr>
        <p:spPr>
          <a:xfrm>
            <a:off x="4792980" y="5910977"/>
            <a:ext cx="3746302" cy="1643420"/>
          </a:xfrm>
          <a:prstGeom prst="roundRect">
            <a:avLst>
              <a:gd name="adj" fmla="val 6677"/>
            </a:avLst>
          </a:prstGeom>
          <a:solidFill>
            <a:srgbClr val="FFFFFF"/>
          </a:solidFill>
          <a:ln/>
          <a:effectLst>
            <a:outerShdw sx="100000" sy="100000" kx="0" ky="0" algn="bl" rotWithShape="0" blurRad="0" dist="15240" dir="2700000">
              <a:srgbClr val="e5b2b7">
                <a:alpha val="100000"/>
              </a:srgbClr>
            </a:outerShdw>
          </a:effectLst>
        </p:spPr>
      </p:sp>
      <p:pic>
        <p:nvPicPr>
          <p:cNvPr id="3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92980" y="5888117"/>
            <a:ext cx="3746302" cy="91440"/>
          </a:xfrm>
          <a:prstGeom prst="rect">
            <a:avLst/>
          </a:prstGeom>
        </p:spPr>
      </p:pic>
      <p:pic>
        <p:nvPicPr>
          <p:cNvPr id="3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3658" y="5648563"/>
            <a:ext cx="524828" cy="524828"/>
          </a:xfrm>
          <a:prstGeom prst="rect">
            <a:avLst/>
          </a:prstGeom>
        </p:spPr>
      </p:pic>
      <p:sp>
        <p:nvSpPr>
          <p:cNvPr id="37" name="Text 22"/>
          <p:cNvSpPr/>
          <p:nvPr/>
        </p:nvSpPr>
        <p:spPr>
          <a:xfrm>
            <a:off x="6561058" y="5779770"/>
            <a:ext cx="209907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38" name="Text 23"/>
          <p:cNvSpPr/>
          <p:nvPr/>
        </p:nvSpPr>
        <p:spPr>
          <a:xfrm>
            <a:off x="4990743" y="6348293"/>
            <a:ext cx="24285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&amp; Compliance</a:t>
            </a:r>
            <a:endParaRPr lang="en-US" sz="1700" dirty="0"/>
          </a:p>
        </p:txBody>
      </p:sp>
      <p:sp>
        <p:nvSpPr>
          <p:cNvPr id="39" name="Text 24"/>
          <p:cNvSpPr/>
          <p:nvPr/>
        </p:nvSpPr>
        <p:spPr>
          <a:xfrm>
            <a:off x="4990743" y="6796564"/>
            <a:ext cx="3350776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Enterprise-grade protection for sensitive content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16611"/>
            <a:ext cx="67367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Experience the Interface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92366"/>
            <a:ext cx="285595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🎯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One-Click Upload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8113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document processing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288161" y="5592366"/>
            <a:ext cx="306109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⚡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Real-Time Progress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288161" y="6181130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Watch AI transform content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82532" y="5592366"/>
            <a:ext cx="288774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💬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Live AI interaction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782532" y="6181130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 anytime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0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C5461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Future of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2E45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Narrify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YouTube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0207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Direct video-to-podcast conversion for multimedia learning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Multilingual Reach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5102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Podcasts in 50+ languages for worldwide audiences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Mobile Experience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5102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Native iOS &amp; Android apps for on-the-go learning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A4A4A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Team Collaboration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5102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A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Shared workspaces, playlists, and analytics dashboards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2025-10-25T17:53:27Z</dcterms:created>
  <dcterms:modified xsi:type="dcterms:W3CDTF">2025-10-25T17:53:27Z</dcterms:modified>
</cp:coreProperties>
</file>